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46" r:id="rId1"/>
  </p:sldMasterIdLst>
  <p:sldIdLst>
    <p:sldId id="257" r:id="rId2"/>
    <p:sldId id="259" r:id="rId3"/>
    <p:sldId id="260" r:id="rId4"/>
    <p:sldId id="262" r:id="rId5"/>
    <p:sldId id="263" r:id="rId6"/>
    <p:sldId id="264" r:id="rId7"/>
    <p:sldId id="261" r:id="rId8"/>
    <p:sldId id="258"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00" autoAdjust="0"/>
    <p:restoredTop sz="94660"/>
  </p:normalViewPr>
  <p:slideViewPr>
    <p:cSldViewPr snapToGrid="0">
      <p:cViewPr varScale="1">
        <p:scale>
          <a:sx n="93" d="100"/>
          <a:sy n="93" d="100"/>
        </p:scale>
        <p:origin x="92" y="3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2.png>
</file>

<file path=ppt/media/image3.png>
</file>

<file path=ppt/media/image4.png>
</file>

<file path=ppt/media/image5.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6/18/2020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6/18/2020</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6/18/2020</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6/18/2020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6/18/2020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6/18/2020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6/18/2020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6/18/2020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6/18/2020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6/18/2020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6/18/2020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6/18/2020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8000" dirty="0"/>
              <a:t>Capstone Final</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lnSpcReduction="10000"/>
          </a:bodyPr>
          <a:lstStyle/>
          <a:p>
            <a:r>
              <a:rPr lang="en-US" sz="2400" dirty="0">
                <a:solidFill>
                  <a:schemeClr val="tx1">
                    <a:lumMod val="85000"/>
                    <a:lumOff val="15000"/>
                  </a:schemeClr>
                </a:solidFill>
              </a:rPr>
              <a:t>ETHNIC RESTAURANTS IN Manhattan</a:t>
            </a:r>
          </a:p>
          <a:p>
            <a:r>
              <a:rPr lang="en-US" dirty="0">
                <a:solidFill>
                  <a:schemeClr val="tx1">
                    <a:lumMod val="85000"/>
                    <a:lumOff val="15000"/>
                  </a:schemeClr>
                </a:solidFill>
              </a:rPr>
              <a:t>Mohsin nathani</a:t>
            </a:r>
            <a:endParaRPr lang="en-US" sz="2400" dirty="0">
              <a:solidFill>
                <a:schemeClr val="tx1">
                  <a:lumMod val="85000"/>
                  <a:lumOff val="15000"/>
                </a:schemeClr>
              </a:solidFill>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7DD9C-3D18-408D-884B-9EA59FE61776}"/>
              </a:ext>
            </a:extLst>
          </p:cNvPr>
          <p:cNvSpPr>
            <a:spLocks noGrp="1"/>
          </p:cNvSpPr>
          <p:nvPr>
            <p:ph type="title"/>
          </p:nvPr>
        </p:nvSpPr>
        <p:spPr/>
        <p:txBody>
          <a:bodyPr/>
          <a:lstStyle/>
          <a:p>
            <a:r>
              <a:rPr lang="en-US" dirty="0"/>
              <a:t>Business Case</a:t>
            </a:r>
          </a:p>
        </p:txBody>
      </p:sp>
      <p:sp>
        <p:nvSpPr>
          <p:cNvPr id="3" name="Content Placeholder 2">
            <a:extLst>
              <a:ext uri="{FF2B5EF4-FFF2-40B4-BE49-F238E27FC236}">
                <a16:creationId xmlns:a16="http://schemas.microsoft.com/office/drawing/2014/main" id="{334391C1-7F1C-4D7E-80D0-D76F2BA8D32F}"/>
              </a:ext>
            </a:extLst>
          </p:cNvPr>
          <p:cNvSpPr>
            <a:spLocks noGrp="1"/>
          </p:cNvSpPr>
          <p:nvPr>
            <p:ph idx="1"/>
          </p:nvPr>
        </p:nvSpPr>
        <p:spPr/>
        <p:txBody>
          <a:bodyPr>
            <a:normAutofit fontScale="92500" lnSpcReduction="20000"/>
          </a:bodyPr>
          <a:lstStyle/>
          <a:p>
            <a:pPr marL="457200" indent="-457200">
              <a:buFont typeface="+mj-lt"/>
              <a:buAutoNum type="arabicPeriod"/>
            </a:pPr>
            <a:r>
              <a:rPr lang="en-US" dirty="0"/>
              <a:t>Many restaurants that offer different types of ethnic cuisines are located in different parts of the New York City, especially Manhattan. Especially where that certain ethnicity may be more present than in other parts of the city, or when similar businesses are in that part of the city. This data is very pertinent to small business owners thinking of building their very first restaurant, or even a new location their franchise or business.  </a:t>
            </a:r>
          </a:p>
          <a:p>
            <a:pPr marL="457200" indent="-457200">
              <a:buFont typeface="+mj-lt"/>
              <a:buAutoNum type="arabicPeriod"/>
            </a:pPr>
            <a:r>
              <a:rPr lang="en-US" dirty="0"/>
              <a:t>How can a restaurant/franchise consulting firm work with data to show where new restaurants should open based on the regions and neighborhoods in the New York City Metro Area, and the type of cuisine they carry?</a:t>
            </a:r>
          </a:p>
          <a:p>
            <a:pPr marL="457200" indent="-457200">
              <a:buFont typeface="+mj-lt"/>
              <a:buAutoNum type="arabicPeriod"/>
            </a:pPr>
            <a:r>
              <a:rPr lang="en-US" dirty="0"/>
              <a:t>As a potential business owner in a new city, you want to have your location next to similar business for many reasons. Having several competitors in one place is great for customers, and other competitors automatically provide traffic and customers. Not only that but similar ethnicities to your type of cuisine may be in the same area, amongst competitors -  which will help boost customer attention. </a:t>
            </a:r>
          </a:p>
          <a:p>
            <a:endParaRPr lang="en-US" dirty="0"/>
          </a:p>
        </p:txBody>
      </p:sp>
    </p:spTree>
    <p:extLst>
      <p:ext uri="{BB962C8B-B14F-4D97-AF65-F5344CB8AC3E}">
        <p14:creationId xmlns:p14="http://schemas.microsoft.com/office/powerpoint/2010/main" val="41821754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DFBD3-6F2C-458B-9ACD-EEEB98F29DE5}"/>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C7118B60-B538-4EB1-86B1-8000BF04BA07}"/>
              </a:ext>
            </a:extLst>
          </p:cNvPr>
          <p:cNvSpPr>
            <a:spLocks noGrp="1"/>
          </p:cNvSpPr>
          <p:nvPr>
            <p:ph sz="half" idx="1"/>
          </p:nvPr>
        </p:nvSpPr>
        <p:spPr>
          <a:xfrm>
            <a:off x="1097280" y="2120900"/>
            <a:ext cx="9669264" cy="3748193"/>
          </a:xfrm>
        </p:spPr>
        <p:txBody>
          <a:bodyPr/>
          <a:lstStyle/>
          <a:p>
            <a:r>
              <a:rPr lang="en-US" dirty="0"/>
              <a:t>Data to Collect</a:t>
            </a:r>
          </a:p>
          <a:p>
            <a:r>
              <a:rPr lang="en-US" dirty="0"/>
              <a:t>1. Foursquare: </a:t>
            </a:r>
            <a:r>
              <a:rPr lang="en-US" dirty="0" err="1"/>
              <a:t>Manhatten</a:t>
            </a:r>
            <a:r>
              <a:rPr lang="en-US" dirty="0"/>
              <a:t> restaurants and their type of cuisine</a:t>
            </a:r>
          </a:p>
          <a:p>
            <a:r>
              <a:rPr lang="en-US" dirty="0"/>
              <a:t>2. Folium: Maps to understand proximity.</a:t>
            </a:r>
          </a:p>
          <a:p>
            <a:r>
              <a:rPr lang="en-US" dirty="0"/>
              <a:t>3. Due to Limit on </a:t>
            </a:r>
            <a:r>
              <a:rPr lang="en-US" dirty="0" err="1"/>
              <a:t>FourSquare</a:t>
            </a:r>
            <a:r>
              <a:rPr lang="en-US" dirty="0"/>
              <a:t> search, Was only able to pull 100 locations for each category within 2000 meters of Manhattan City Center</a:t>
            </a:r>
          </a:p>
          <a:p>
            <a:r>
              <a:rPr lang="en-US" dirty="0"/>
              <a:t>4.Cluster and segment data by creating their own regions</a:t>
            </a:r>
          </a:p>
        </p:txBody>
      </p:sp>
    </p:spTree>
    <p:extLst>
      <p:ext uri="{BB962C8B-B14F-4D97-AF65-F5344CB8AC3E}">
        <p14:creationId xmlns:p14="http://schemas.microsoft.com/office/powerpoint/2010/main" val="41938441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E0EFE-F8CF-49DF-927F-BF4A5270DD7B}"/>
              </a:ext>
            </a:extLst>
          </p:cNvPr>
          <p:cNvSpPr>
            <a:spLocks noGrp="1"/>
          </p:cNvSpPr>
          <p:nvPr>
            <p:ph type="title"/>
          </p:nvPr>
        </p:nvSpPr>
        <p:spPr>
          <a:xfrm>
            <a:off x="1097280" y="286604"/>
            <a:ext cx="9958022" cy="875304"/>
          </a:xfrm>
        </p:spPr>
        <p:txBody>
          <a:bodyPr/>
          <a:lstStyle/>
          <a:p>
            <a:r>
              <a:rPr lang="en-US" dirty="0"/>
              <a:t>MAPS</a:t>
            </a:r>
          </a:p>
        </p:txBody>
      </p:sp>
      <p:pic>
        <p:nvPicPr>
          <p:cNvPr id="5" name="Content Placeholder 4">
            <a:extLst>
              <a:ext uri="{FF2B5EF4-FFF2-40B4-BE49-F238E27FC236}">
                <a16:creationId xmlns:a16="http://schemas.microsoft.com/office/drawing/2014/main" id="{29BECDBF-8178-4519-986C-C926BCD18D6A}"/>
              </a:ext>
            </a:extLst>
          </p:cNvPr>
          <p:cNvPicPr>
            <a:picLocks noGrp="1"/>
          </p:cNvPicPr>
          <p:nvPr>
            <p:ph sz="half" idx="1"/>
          </p:nvPr>
        </p:nvPicPr>
        <p:blipFill>
          <a:blip r:embed="rId2"/>
          <a:stretch>
            <a:fillRect/>
          </a:stretch>
        </p:blipFill>
        <p:spPr>
          <a:xfrm>
            <a:off x="821268" y="1862667"/>
            <a:ext cx="5503332" cy="3905616"/>
          </a:xfrm>
          <a:prstGeom prst="rect">
            <a:avLst/>
          </a:prstGeom>
        </p:spPr>
      </p:pic>
      <p:pic>
        <p:nvPicPr>
          <p:cNvPr id="6" name="Content Placeholder 5">
            <a:extLst>
              <a:ext uri="{FF2B5EF4-FFF2-40B4-BE49-F238E27FC236}">
                <a16:creationId xmlns:a16="http://schemas.microsoft.com/office/drawing/2014/main" id="{EA9AB4B2-0BE6-4D6E-8C54-B1A56E589DB8}"/>
              </a:ext>
            </a:extLst>
          </p:cNvPr>
          <p:cNvPicPr>
            <a:picLocks noGrp="1"/>
          </p:cNvPicPr>
          <p:nvPr>
            <p:ph sz="half" idx="2"/>
          </p:nvPr>
        </p:nvPicPr>
        <p:blipFill>
          <a:blip r:embed="rId3"/>
          <a:stretch>
            <a:fillRect/>
          </a:stretch>
        </p:blipFill>
        <p:spPr>
          <a:xfrm>
            <a:off x="6516688" y="1481667"/>
            <a:ext cx="5099579" cy="4377266"/>
          </a:xfrm>
          <a:prstGeom prst="rect">
            <a:avLst/>
          </a:prstGeom>
        </p:spPr>
      </p:pic>
    </p:spTree>
    <p:extLst>
      <p:ext uri="{BB962C8B-B14F-4D97-AF65-F5344CB8AC3E}">
        <p14:creationId xmlns:p14="http://schemas.microsoft.com/office/powerpoint/2010/main" val="38930998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9EADA7B-0829-4DF2-8B5B-F2710CA8E09F}"/>
              </a:ext>
            </a:extLst>
          </p:cNvPr>
          <p:cNvPicPr/>
          <p:nvPr/>
        </p:nvPicPr>
        <p:blipFill>
          <a:blip r:embed="rId2"/>
          <a:stretch>
            <a:fillRect/>
          </a:stretch>
        </p:blipFill>
        <p:spPr>
          <a:xfrm>
            <a:off x="2216050" y="0"/>
            <a:ext cx="7759915" cy="4578350"/>
          </a:xfrm>
          <a:prstGeom prst="rect">
            <a:avLst/>
          </a:prstGeom>
          <a:noFill/>
        </p:spPr>
      </p:pic>
      <p:sp>
        <p:nvSpPr>
          <p:cNvPr id="2" name="Title 1">
            <a:extLst>
              <a:ext uri="{FF2B5EF4-FFF2-40B4-BE49-F238E27FC236}">
                <a16:creationId xmlns:a16="http://schemas.microsoft.com/office/drawing/2014/main" id="{189A2987-3E24-47ED-B4C1-B323C8E1502A}"/>
              </a:ext>
            </a:extLst>
          </p:cNvPr>
          <p:cNvSpPr>
            <a:spLocks noGrp="1"/>
          </p:cNvSpPr>
          <p:nvPr>
            <p:ph type="title"/>
          </p:nvPr>
        </p:nvSpPr>
        <p:spPr>
          <a:xfrm>
            <a:off x="2078355" y="5156872"/>
            <a:ext cx="10113645" cy="743682"/>
          </a:xfrm>
        </p:spPr>
        <p:txBody>
          <a:bodyPr anchor="b">
            <a:normAutofit/>
          </a:bodyPr>
          <a:lstStyle/>
          <a:p>
            <a:r>
              <a:rPr lang="en-US" dirty="0"/>
              <a:t>Heat Map of Concentration</a:t>
            </a:r>
          </a:p>
        </p:txBody>
      </p:sp>
    </p:spTree>
    <p:extLst>
      <p:ext uri="{BB962C8B-B14F-4D97-AF65-F5344CB8AC3E}">
        <p14:creationId xmlns:p14="http://schemas.microsoft.com/office/powerpoint/2010/main" val="591278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0EB47-EB77-4EB1-9434-267C07AD76B5}"/>
              </a:ext>
            </a:extLst>
          </p:cNvPr>
          <p:cNvSpPr>
            <a:spLocks noGrp="1"/>
          </p:cNvSpPr>
          <p:nvPr>
            <p:ph type="title"/>
          </p:nvPr>
        </p:nvSpPr>
        <p:spPr/>
        <p:txBody>
          <a:bodyPr/>
          <a:lstStyle/>
          <a:p>
            <a:r>
              <a:rPr lang="en-US" dirty="0"/>
              <a:t>Map by Category</a:t>
            </a:r>
          </a:p>
        </p:txBody>
      </p:sp>
      <p:pic>
        <p:nvPicPr>
          <p:cNvPr id="7" name="Content Placeholder 6">
            <a:extLst>
              <a:ext uri="{FF2B5EF4-FFF2-40B4-BE49-F238E27FC236}">
                <a16:creationId xmlns:a16="http://schemas.microsoft.com/office/drawing/2014/main" id="{1B4E19DD-8205-4FCF-AEFF-2C6EFC21F38B}"/>
              </a:ext>
            </a:extLst>
          </p:cNvPr>
          <p:cNvPicPr>
            <a:picLocks noGrp="1"/>
          </p:cNvPicPr>
          <p:nvPr>
            <p:ph sz="half" idx="2"/>
          </p:nvPr>
        </p:nvPicPr>
        <p:blipFill>
          <a:blip r:embed="rId2"/>
          <a:stretch>
            <a:fillRect/>
          </a:stretch>
        </p:blipFill>
        <p:spPr>
          <a:xfrm>
            <a:off x="1096962" y="1986930"/>
            <a:ext cx="7167013" cy="3830326"/>
          </a:xfrm>
          <a:prstGeom prst="rect">
            <a:avLst/>
          </a:prstGeom>
        </p:spPr>
      </p:pic>
      <p:pic>
        <p:nvPicPr>
          <p:cNvPr id="11" name="Picture 10">
            <a:extLst>
              <a:ext uri="{FF2B5EF4-FFF2-40B4-BE49-F238E27FC236}">
                <a16:creationId xmlns:a16="http://schemas.microsoft.com/office/drawing/2014/main" id="{AB89771B-92C1-4697-99A2-E268E95CD944}"/>
              </a:ext>
            </a:extLst>
          </p:cNvPr>
          <p:cNvPicPr>
            <a:picLocks noChangeAspect="1"/>
          </p:cNvPicPr>
          <p:nvPr/>
        </p:nvPicPr>
        <p:blipFill>
          <a:blip r:embed="rId3"/>
          <a:stretch>
            <a:fillRect/>
          </a:stretch>
        </p:blipFill>
        <p:spPr>
          <a:xfrm>
            <a:off x="8669990" y="2772180"/>
            <a:ext cx="5942076" cy="2348461"/>
          </a:xfrm>
          <a:prstGeom prst="rect">
            <a:avLst/>
          </a:prstGeom>
        </p:spPr>
      </p:pic>
    </p:spTree>
    <p:extLst>
      <p:ext uri="{BB962C8B-B14F-4D97-AF65-F5344CB8AC3E}">
        <p14:creationId xmlns:p14="http://schemas.microsoft.com/office/powerpoint/2010/main" val="3392279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A8FAB-988E-468C-AF16-9114D50622A1}"/>
              </a:ext>
            </a:extLst>
          </p:cNvPr>
          <p:cNvSpPr>
            <a:spLocks noGrp="1"/>
          </p:cNvSpPr>
          <p:nvPr>
            <p:ph type="title"/>
          </p:nvPr>
        </p:nvSpPr>
        <p:spPr>
          <a:xfrm>
            <a:off x="171880" y="786383"/>
            <a:ext cx="4331368" cy="2919343"/>
          </a:xfrm>
        </p:spPr>
        <p:txBody>
          <a:bodyPr>
            <a:normAutofit/>
          </a:bodyPr>
          <a:lstStyle/>
          <a:p>
            <a:r>
              <a:rPr lang="en-US" dirty="0"/>
              <a:t>Conclusion</a:t>
            </a:r>
            <a:br>
              <a:rPr lang="en-US" dirty="0"/>
            </a:br>
            <a:br>
              <a:rPr lang="en-US" dirty="0"/>
            </a:br>
            <a:r>
              <a:rPr lang="en-US" sz="1200" dirty="0"/>
              <a:t>Chinese: Southeastern Manhattan </a:t>
            </a:r>
            <a:br>
              <a:rPr lang="en-US" sz="1200" dirty="0"/>
            </a:br>
            <a:r>
              <a:rPr lang="en-US" sz="1200" dirty="0"/>
              <a:t>French: Broadway and North Houston Street </a:t>
            </a:r>
            <a:br>
              <a:rPr lang="en-US" sz="1200" dirty="0"/>
            </a:br>
            <a:r>
              <a:rPr lang="en-US" sz="1200" dirty="0"/>
              <a:t>Japanese: 8th Street NYU area</a:t>
            </a:r>
            <a:br>
              <a:rPr lang="en-US" sz="1200" dirty="0"/>
            </a:br>
            <a:r>
              <a:rPr lang="en-US" sz="1200" dirty="0"/>
              <a:t>Italian: Houston Street, Spring Street, and 14th street</a:t>
            </a:r>
            <a:br>
              <a:rPr lang="en-US" sz="1200" dirty="0"/>
            </a:br>
            <a:r>
              <a:rPr lang="en-US" sz="1200" dirty="0"/>
              <a:t>Latin American: Bowery, East Houston, Delancey Street</a:t>
            </a:r>
            <a:br>
              <a:rPr lang="en-US" sz="1200" dirty="0"/>
            </a:br>
            <a:r>
              <a:rPr lang="en-US" sz="1200" dirty="0"/>
              <a:t>South Asian: Chambers Street Park Place, City Hall</a:t>
            </a:r>
            <a:br>
              <a:rPr lang="en-US" sz="1200" dirty="0"/>
            </a:br>
            <a:r>
              <a:rPr lang="en-US" sz="1200" dirty="0"/>
              <a:t>Middle eastern: Chambers Street, Reade Street</a:t>
            </a:r>
            <a:br>
              <a:rPr lang="en-US" sz="1200" dirty="0"/>
            </a:br>
            <a:endParaRPr lang="en-US" sz="1200" dirty="0"/>
          </a:p>
        </p:txBody>
      </p:sp>
      <p:sp>
        <p:nvSpPr>
          <p:cNvPr id="3" name="Content Placeholder 2">
            <a:extLst>
              <a:ext uri="{FF2B5EF4-FFF2-40B4-BE49-F238E27FC236}">
                <a16:creationId xmlns:a16="http://schemas.microsoft.com/office/drawing/2014/main" id="{0794CBD9-6F31-462E-83DE-7A58C53FB012}"/>
              </a:ext>
            </a:extLst>
          </p:cNvPr>
          <p:cNvSpPr>
            <a:spLocks noGrp="1"/>
          </p:cNvSpPr>
          <p:nvPr>
            <p:ph idx="1"/>
          </p:nvPr>
        </p:nvSpPr>
        <p:spPr/>
        <p:txBody>
          <a:bodyPr/>
          <a:lstStyle/>
          <a:p>
            <a:r>
              <a:rPr lang="en-US" dirty="0"/>
              <a:t>We  see below with the data provided that There are certain zip codes and geographical locations that fit certain types of international cuisine. For Chinese, there are less areas but with a higher velocity of shops, followed by Italian and South Asian.</a:t>
            </a:r>
          </a:p>
          <a:p>
            <a:endParaRPr lang="en-US" dirty="0"/>
          </a:p>
        </p:txBody>
      </p:sp>
      <p:pic>
        <p:nvPicPr>
          <p:cNvPr id="5" name="Picture 4">
            <a:extLst>
              <a:ext uri="{FF2B5EF4-FFF2-40B4-BE49-F238E27FC236}">
                <a16:creationId xmlns:a16="http://schemas.microsoft.com/office/drawing/2014/main" id="{5E4AD465-0BE9-43E6-BBD6-C10A05C472EB}"/>
              </a:ext>
            </a:extLst>
          </p:cNvPr>
          <p:cNvPicPr>
            <a:picLocks noChangeAspect="1"/>
          </p:cNvPicPr>
          <p:nvPr/>
        </p:nvPicPr>
        <p:blipFill>
          <a:blip r:embed="rId2"/>
          <a:stretch>
            <a:fillRect/>
          </a:stretch>
        </p:blipFill>
        <p:spPr>
          <a:xfrm>
            <a:off x="4894642" y="3019955"/>
            <a:ext cx="7057027" cy="1975380"/>
          </a:xfrm>
          <a:prstGeom prst="rect">
            <a:avLst/>
          </a:prstGeom>
        </p:spPr>
      </p:pic>
    </p:spTree>
    <p:extLst>
      <p:ext uri="{BB962C8B-B14F-4D97-AF65-F5344CB8AC3E}">
        <p14:creationId xmlns:p14="http://schemas.microsoft.com/office/powerpoint/2010/main" val="26429005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4800" i="1" dirty="0">
                <a:solidFill>
                  <a:srgbClr val="FFFFFF"/>
                </a:solidFill>
              </a:rPr>
              <a:t>Thank You</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1714609"/>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otalTime>0</TotalTime>
  <Words>384</Words>
  <Application>Microsoft Office PowerPoint</Application>
  <PresentationFormat>Widescreen</PresentationFormat>
  <Paragraphs>19</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Bookman Old Style</vt:lpstr>
      <vt:lpstr>Calibri</vt:lpstr>
      <vt:lpstr>Franklin Gothic Book</vt:lpstr>
      <vt:lpstr>1_RetrospectVTI</vt:lpstr>
      <vt:lpstr>Capstone Final</vt:lpstr>
      <vt:lpstr>Business Case</vt:lpstr>
      <vt:lpstr>DATA</vt:lpstr>
      <vt:lpstr>MAPS</vt:lpstr>
      <vt:lpstr>Heat Map of Concentration</vt:lpstr>
      <vt:lpstr>Map by Category</vt:lpstr>
      <vt:lpstr>Conclusion  Chinese: Southeastern Manhattan  French: Broadway and North Houston Street  Japanese: 8th Street NYU area Italian: Houston Street, Spring Street, and 14th street Latin American: Bowery, East Houston, Delancey Street South Asian: Chambers Street Park Place, City Hall Middle eastern: Chambers Street, Reade Street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2020-06-19T02:21:43Z</dcterms:created>
  <dcterms:modified xsi:type="dcterms:W3CDTF">2020-06-19T02:38:39Z</dcterms:modified>
</cp:coreProperties>
</file>